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5530" userDrawn="1">
          <p15:clr>
            <a:srgbClr val="A4A3A4"/>
          </p15:clr>
        </p15:guide>
        <p15:guide id="4" pos="24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9C0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96" autoAdjust="0"/>
    <p:restoredTop sz="71693" autoAdjust="0"/>
  </p:normalViewPr>
  <p:slideViewPr>
    <p:cSldViewPr snapToGrid="0" snapToObjects="1">
      <p:cViewPr varScale="1">
        <p:scale>
          <a:sx n="55" d="100"/>
          <a:sy n="55" d="100"/>
        </p:scale>
        <p:origin x="2170" y="48"/>
      </p:cViewPr>
      <p:guideLst>
        <p:guide orient="horz" pos="5530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-296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33D6B4-FF53-9949-9B14-91C547425343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04C44A-5D31-654C-836B-CAB56844A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292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0987D5-DDE4-EE43-B777-241BBAA6D21E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0" y="696913"/>
            <a:ext cx="26924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C9ADABC-8B41-394B-98F3-8B8E41A1CC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3"/>
            <a:ext cx="7772400" cy="1005840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52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894208" rtl="0" eaLnBrk="1" latinLnBrk="0" hangingPunct="1">
        <a:lnSpc>
          <a:spcPct val="75000"/>
        </a:lnSpc>
        <a:spcBef>
          <a:spcPct val="0"/>
        </a:spcBef>
        <a:buNone/>
        <a:defRPr sz="5476" b="1" kern="1200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447103" indent="-447103" algn="l" defTabSz="894208" rtl="0" eaLnBrk="1" latinLnBrk="0" hangingPunct="1">
        <a:lnSpc>
          <a:spcPct val="90000"/>
        </a:lnSpc>
        <a:spcBef>
          <a:spcPts val="1173"/>
        </a:spcBef>
        <a:spcAft>
          <a:spcPts val="587"/>
        </a:spcAft>
        <a:buFont typeface="Arial"/>
        <a:buChar char="•"/>
        <a:defRPr sz="352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1341309" indent="-447103" algn="l" defTabSz="894208" rtl="0" eaLnBrk="1" latinLnBrk="0" hangingPunct="1">
        <a:lnSpc>
          <a:spcPct val="90000"/>
        </a:lnSpc>
        <a:spcBef>
          <a:spcPts val="587"/>
        </a:spcBef>
        <a:spcAft>
          <a:spcPts val="587"/>
        </a:spcAft>
        <a:buFont typeface="Arial"/>
        <a:buChar char="–"/>
        <a:defRPr sz="312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2235517" indent="-357681" algn="l" defTabSz="894208" rtl="0" eaLnBrk="1" latinLnBrk="0" hangingPunct="1">
        <a:lnSpc>
          <a:spcPct val="90000"/>
        </a:lnSpc>
        <a:spcBef>
          <a:spcPts val="587"/>
        </a:spcBef>
        <a:spcAft>
          <a:spcPts val="587"/>
        </a:spcAft>
        <a:buFont typeface="Arial"/>
        <a:buChar char="•"/>
        <a:defRPr sz="312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3129725" indent="-447103" algn="l" defTabSz="894208" rtl="0" eaLnBrk="1" latinLnBrk="0" hangingPunct="1">
        <a:lnSpc>
          <a:spcPct val="90000"/>
        </a:lnSpc>
        <a:spcBef>
          <a:spcPts val="587"/>
        </a:spcBef>
        <a:spcAft>
          <a:spcPts val="587"/>
        </a:spcAft>
        <a:buFont typeface="Arial"/>
        <a:buChar char="–"/>
        <a:defRPr sz="312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4023929" indent="-357681" algn="l" defTabSz="894208" rtl="0" eaLnBrk="1" latinLnBrk="0" hangingPunct="1">
        <a:lnSpc>
          <a:spcPct val="90000"/>
        </a:lnSpc>
        <a:spcBef>
          <a:spcPts val="587"/>
        </a:spcBef>
        <a:spcAft>
          <a:spcPts val="587"/>
        </a:spcAft>
        <a:buFont typeface="Arial"/>
        <a:buChar char="»"/>
        <a:defRPr sz="312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4918136" indent="-447103" algn="l" defTabSz="894208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6pPr>
      <a:lvl7pPr marL="5812342" indent="-447103" algn="l" defTabSz="894208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7pPr>
      <a:lvl8pPr marL="6706550" indent="-447103" algn="l" defTabSz="894208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8pPr>
      <a:lvl9pPr marL="7600756" indent="-447103" algn="l" defTabSz="894208" rtl="0" eaLnBrk="1" latinLnBrk="0" hangingPunct="1">
        <a:spcBef>
          <a:spcPct val="20000"/>
        </a:spcBef>
        <a:buFont typeface="Arial"/>
        <a:buChar char="•"/>
        <a:defRPr sz="39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4208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1pPr>
      <a:lvl2pPr marL="894208" algn="l" defTabSz="894208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788414" algn="l" defTabSz="894208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3pPr>
      <a:lvl4pPr marL="2682622" algn="l" defTabSz="894208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4pPr>
      <a:lvl5pPr marL="3576824" algn="l" defTabSz="894208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5pPr>
      <a:lvl6pPr marL="4471034" algn="l" defTabSz="894208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6pPr>
      <a:lvl7pPr marL="5365237" algn="l" defTabSz="894208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7pPr>
      <a:lvl8pPr marL="6259445" algn="l" defTabSz="894208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8pPr>
      <a:lvl9pPr marL="7153653" algn="l" defTabSz="894208" rtl="0" eaLnBrk="1" latinLnBrk="0" hangingPunct="1">
        <a:defRPr sz="3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32" userDrawn="1">
          <p15:clr>
            <a:srgbClr val="F26B43"/>
          </p15:clr>
        </p15:guide>
        <p15:guide id="4" pos="4464" userDrawn="1">
          <p15:clr>
            <a:srgbClr val="F26B43"/>
          </p15:clr>
        </p15:guide>
        <p15:guide id="5" pos="3456" userDrawn="1">
          <p15:clr>
            <a:srgbClr val="F26B43"/>
          </p15:clr>
        </p15:guide>
        <p15:guide id="6" pos="1440" userDrawn="1">
          <p15:clr>
            <a:srgbClr val="F26B43"/>
          </p15:clr>
        </p15:guide>
        <p15:guide id="7" orient="horz" pos="1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mailto:Elolsen@up.com" TargetMode="External"/><Relationship Id="rId5" Type="http://schemas.openxmlformats.org/officeDocument/2006/relationships/hyperlink" Target="mailto:krkuwamu@up.co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erson wearing a firefighter uniform&#10;&#10;Description automatically generated with low confidence">
            <a:extLst>
              <a:ext uri="{FF2B5EF4-FFF2-40B4-BE49-F238E27FC236}">
                <a16:creationId xmlns:a16="http://schemas.microsoft.com/office/drawing/2014/main" id="{39CCFA42-B966-5302-3375-89F9DEA2EC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76800"/>
            <a:ext cx="7772400" cy="5181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48390" y="558045"/>
            <a:ext cx="6740684" cy="935000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 dirty="0">
                <a:latin typeface="Arial Black"/>
              </a:rPr>
              <a:t> </a:t>
            </a:r>
            <a:r>
              <a:rPr lang="en-US" sz="3600" b="1" dirty="0">
                <a:solidFill>
                  <a:schemeClr val="bg2"/>
                </a:solidFill>
                <a:latin typeface="Arial Black"/>
              </a:rPr>
              <a:t>TRACKS TO THE FUTURE</a:t>
            </a:r>
          </a:p>
          <a:p>
            <a:pPr algn="ctr">
              <a:lnSpc>
                <a:spcPct val="90000"/>
              </a:lnSpc>
            </a:pPr>
            <a:r>
              <a:rPr lang="en-US" sz="3200" b="1" dirty="0">
                <a:solidFill>
                  <a:schemeClr val="bg2"/>
                </a:solidFill>
                <a:latin typeface="Arial Black"/>
              </a:rPr>
              <a:t>Union Pacific Railroad </a:t>
            </a:r>
            <a:endParaRPr lang="en-US" sz="3200" b="1" dirty="0">
              <a:solidFill>
                <a:schemeClr val="bg2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5637" y="1894148"/>
            <a:ext cx="6496311" cy="166798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Union Pacific Railroad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Narrow" panose="020B0606020202030204" pitchFamily="34" charset="0"/>
              </a:rPr>
              <a:t>May 16, 2025, • 9:00 AM – 2:00 PM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Iowa</a:t>
            </a:r>
            <a:r>
              <a:rPr lang="en-US" sz="2000" b="1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Works</a:t>
            </a:r>
            <a:endParaRPr lang="en-US" sz="2000" b="1" i="1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Narrow" panose="020B0606020202030204" pitchFamily="34" charset="0"/>
              </a:rPr>
              <a:t>200 Army Post Rd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Narrow" panose="020B0606020202030204" pitchFamily="34" charset="0"/>
              </a:rPr>
              <a:t>Des Moines, Iowa 50315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B6922CC5-CF37-9A17-2C5B-C21648EA10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019" y="8734939"/>
            <a:ext cx="665912" cy="7654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6A47A30-3C9C-F8FA-2259-0E8658702A96}"/>
              </a:ext>
            </a:extLst>
          </p:cNvPr>
          <p:cNvSpPr txBox="1"/>
          <p:nvPr/>
        </p:nvSpPr>
        <p:spPr>
          <a:xfrm>
            <a:off x="2265337" y="3634431"/>
            <a:ext cx="2318263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chemeClr val="bg2"/>
                </a:solidFill>
                <a:latin typeface="Arial Narrow" panose="020B0606020202030204" pitchFamily="34" charset="0"/>
                <a:ea typeface="+mj-ea"/>
                <a:cs typeface="+mj-cs"/>
              </a:rPr>
              <a:t>Agenda of Events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EFC201-110F-203D-CE6F-30CAE8C798F5}"/>
              </a:ext>
            </a:extLst>
          </p:cNvPr>
          <p:cNvSpPr txBox="1"/>
          <p:nvPr/>
        </p:nvSpPr>
        <p:spPr>
          <a:xfrm>
            <a:off x="5650682" y="5418012"/>
            <a:ext cx="2121718" cy="297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C61010"/>
                </a:solidFill>
                <a:latin typeface="Arial Narrow" panose="020B0606020202030204" pitchFamily="34" charset="0"/>
              </a:rPr>
              <a:t>If you have questions, please email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C61010"/>
              </a:solidFill>
              <a:effectLst/>
              <a:uLnTx/>
              <a:uFillTx/>
              <a:latin typeface="Arial Narrow" panose="020B0606020202030204" pitchFamily="34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Ken Kuwamura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Arial Narrow" panose="020B0606020202030204" pitchFamily="34" charset="0"/>
                <a:hlinkClick r:id="rId5"/>
              </a:rPr>
              <a:t>krkuwamu@up.com</a:t>
            </a:r>
            <a:endParaRPr lang="en-US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rPr>
              <a:t>Evy Olsen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black"/>
                </a:solidFill>
                <a:latin typeface="Arial Narrow" panose="020B0606020202030204" pitchFamily="34" charset="0"/>
                <a:hlinkClick r:id="rId6"/>
              </a:rPr>
              <a:t>Elolsen@up.com</a:t>
            </a:r>
            <a:endParaRPr lang="en-US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Rhonda Harvey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400" b="1" u="sng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Rhonda.harvey@up.com</a:t>
            </a:r>
          </a:p>
          <a:p>
            <a:pPr marL="0" marR="0" lvl="0" indent="0" algn="l" defTabSz="457200" rtl="0" eaLnBrk="1" fontAlgn="auto" latinLnBrk="0" hangingPunct="1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6F16C1-346B-4C7D-3338-9C70EF7DF15A}"/>
              </a:ext>
            </a:extLst>
          </p:cNvPr>
          <p:cNvSpPr txBox="1"/>
          <p:nvPr/>
        </p:nvSpPr>
        <p:spPr>
          <a:xfrm>
            <a:off x="193964" y="4353105"/>
            <a:ext cx="7384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Narrow" panose="020B0606020202030204" pitchFamily="34" charset="0"/>
              </a:rPr>
              <a:t>Introduction to UP local Leadership			Networking with other Community Partners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  <a:p>
            <a:r>
              <a:rPr lang="en-US" sz="1600" dirty="0">
                <a:latin typeface="Arial Narrow" panose="020B0606020202030204" pitchFamily="34" charset="0"/>
              </a:rPr>
              <a:t>Overview of Operating Functions			Workforce Development &amp; Careers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  <a:p>
            <a:r>
              <a:rPr lang="en-US" sz="1600" dirty="0">
                <a:latin typeface="Arial Narrow" panose="020B0606020202030204" pitchFamily="34" charset="0"/>
              </a:rPr>
              <a:t>Employee Resource Groups  				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  <a:p>
            <a:r>
              <a:rPr lang="en-US" sz="1600" dirty="0">
                <a:latin typeface="Arial Narrow" panose="020B0606020202030204" pitchFamily="34" charset="0"/>
              </a:rPr>
              <a:t>Safety Initiatives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  <a:p>
            <a:r>
              <a:rPr lang="en-US" sz="1600" dirty="0">
                <a:latin typeface="Arial Narrow" panose="020B0606020202030204" pitchFamily="34" charset="0"/>
              </a:rPr>
              <a:t>Roundtable Discussions</a:t>
            </a:r>
          </a:p>
          <a:p>
            <a:endParaRPr lang="en-US" sz="1600" dirty="0">
              <a:latin typeface="Arial Narrow" panose="020B0606020202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7E08A1-8FC5-A39E-0ED3-6E1E0E568EA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89975" y="1541551"/>
            <a:ext cx="2307132" cy="25545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14AF2AE-BB78-A64C-1736-1BA9765F4D27}"/>
              </a:ext>
            </a:extLst>
          </p:cNvPr>
          <p:cNvSpPr txBox="1"/>
          <p:nvPr/>
        </p:nvSpPr>
        <p:spPr>
          <a:xfrm>
            <a:off x="193964" y="8135246"/>
            <a:ext cx="21217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1" dirty="0"/>
              <a:t>https://forms.office.com/r/ywM7QEE2SU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48084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up_powerpoint_template">
  <a:themeElements>
    <a:clrScheme name="UP NEW Final">
      <a:dk1>
        <a:sysClr val="windowText" lastClr="000000"/>
      </a:dk1>
      <a:lt1>
        <a:srgbClr val="FFFFFF"/>
      </a:lt1>
      <a:dk2>
        <a:srgbClr val="003399"/>
      </a:dk2>
      <a:lt2>
        <a:srgbClr val="C61010"/>
      </a:lt2>
      <a:accent1>
        <a:srgbClr val="FFCC00"/>
      </a:accent1>
      <a:accent2>
        <a:srgbClr val="007DBA"/>
      </a:accent2>
      <a:accent3>
        <a:srgbClr val="E87E21"/>
      </a:accent3>
      <a:accent4>
        <a:srgbClr val="009A44"/>
      </a:accent4>
      <a:accent5>
        <a:srgbClr val="ECAC00"/>
      </a:accent5>
      <a:accent6>
        <a:srgbClr val="671873"/>
      </a:accent6>
      <a:hlink>
        <a:srgbClr val="003399"/>
      </a:hlink>
      <a:folHlink>
        <a:srgbClr val="003399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up_powerpoint_template</Template>
  <TotalTime>10376</TotalTime>
  <Words>111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Arial Narrow</vt:lpstr>
      <vt:lpstr>Calibri</vt:lpstr>
      <vt:lpstr>up_powerpoint_template</vt:lpstr>
      <vt:lpstr>PowerPoint Presentation</vt:lpstr>
    </vt:vector>
  </TitlesOfParts>
  <Company>Union Pacific Railroad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Chad M Leahy</dc:creator>
  <cp:lastModifiedBy>Ken Kuwamura Jr</cp:lastModifiedBy>
  <cp:revision>53</cp:revision>
  <cp:lastPrinted>2024-10-22T19:59:04Z</cp:lastPrinted>
  <dcterms:created xsi:type="dcterms:W3CDTF">2016-04-07T15:52:48Z</dcterms:created>
  <dcterms:modified xsi:type="dcterms:W3CDTF">2025-03-24T19:52:48Z</dcterms:modified>
</cp:coreProperties>
</file>